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Nivel de texto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Nivel de texto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Nivel de texto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Nivel de texto 1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79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80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82" name="Nivel de texto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Nivel de texto 1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Nivel de texto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Nivel de texto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Nivel de texto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Nivel de texto 1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tif"/><Relationship Id="rId3" Type="http://schemas.openxmlformats.org/officeDocument/2006/relationships/video" Target="https://www.youtube.com/embed/3JQ3hYko51Y?feature=oembed" TargetMode="External"/><Relationship Id="rId4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4PaTWufUqq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video" Target="https://www.youtube.com/embed/q5qno5i1H3k?feature=oembed" TargetMode="External"/><Relationship Id="rId4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2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channel/UCpd6apa8tnfZFGW5-B4nRlw" TargetMode="External"/><Relationship Id="rId3" Type="http://schemas.openxmlformats.org/officeDocument/2006/relationships/hyperlink" Target="https://github.com/ArrigoCoen/Curso_Ciencia_de_Datos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ink-springer-com.pbidi.unam.mx:2443/book/10.1007%2F978-0-387-84858-7" TargetMode="External"/><Relationship Id="rId3" Type="http://schemas.openxmlformats.org/officeDocument/2006/relationships/hyperlink" Target="http://eds.b.ebscohost.com.pbidi.unam.mx:8080/eds/detail/detail?vid=0&amp;sid=228a252e-a5f5-465f-abe7-79e4fda75987%40sessionmgr103&amp;bdata=Jmxhbmc9ZXMmc2l0ZT1lZHMtbGl2ZQ%3d%3d#AN=2245240&amp;db=nlebk" TargetMode="External"/><Relationship Id="rId4" Type="http://schemas.openxmlformats.org/officeDocument/2006/relationships/hyperlink" Target="https://ana-meda.github.io/ligas-libros-cursos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193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194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195" name="Aplicaciones de Ciencia de datos con 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326" sz="10890"/>
            </a:lvl1pPr>
          </a:lstStyle>
          <a:p>
            <a:pPr/>
            <a:r>
              <a:t>Aplicaciones de Ciencia de datos con python</a:t>
            </a:r>
          </a:p>
        </p:txBody>
      </p:sp>
      <p:sp>
        <p:nvSpPr>
          <p:cNvPr id="196" name="Seminario de Estadística 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Seminario de Estadística 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m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54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55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56" name="MODULO 1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1</a:t>
            </a:r>
          </a:p>
        </p:txBody>
      </p:sp>
      <p:sp>
        <p:nvSpPr>
          <p:cNvPr id="257" name="1. Aspectos generales de Python para Ciencia de Datos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1.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Aspectos generales de Python para Ciencia de Datos</a:t>
            </a:r>
            <a:endParaRPr>
              <a:solidFill>
                <a:schemeClr val="accent2">
                  <a:hueOff val="-40273"/>
                  <a:satOff val="-12960"/>
                  <a:lumOff val="27553"/>
                </a:schemeClr>
              </a:solidFill>
            </a:endParaRP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1.1. Jupyter Notebook</a:t>
            </a:r>
          </a:p>
          <a:p>
            <a:pPr algn="l" defTabSz="233679">
              <a:defRPr spc="132" sz="4400"/>
            </a:pPr>
            <a:r>
              <a:t>1.2. Las herramientas Git y GitHub</a:t>
            </a:r>
          </a:p>
          <a:p>
            <a:pPr algn="l" defTabSz="233679">
              <a:defRPr spc="132" sz="4400"/>
            </a:pPr>
            <a:r>
              <a:t>1.3. Aritmética y variables</a:t>
            </a:r>
          </a:p>
          <a:p>
            <a:pPr algn="l" defTabSz="233679">
              <a:defRPr spc="132" sz="4400"/>
            </a:pPr>
            <a:r>
              <a:t>1.4. Condicionales y control de flujo</a:t>
            </a:r>
          </a:p>
          <a:p>
            <a:pPr algn="l" defTabSz="233679">
              <a:defRPr spc="132" sz="4400"/>
            </a:pPr>
            <a:r>
              <a:t>1.5. Funciones</a:t>
            </a:r>
          </a:p>
          <a:p>
            <a:pPr algn="l" defTabSz="233679">
              <a:defRPr spc="132" sz="4400"/>
            </a:pPr>
            <a:r>
              <a:t>1.6. generalidades de Scikit-learn y TensorFlow</a:t>
            </a:r>
          </a:p>
          <a:p>
            <a:pPr algn="l" defTabSz="233679">
              <a:defRPr spc="132" sz="4400"/>
            </a:pPr>
            <a:r>
              <a:t>1.7. El modelo CRISP-DM para realizar un proyecto </a:t>
            </a: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1.6. Las herramientas Git y GitHub</a:t>
            </a:r>
          </a:p>
          <a:p>
            <a:pPr algn="l" defTabSz="233679">
              <a:defRPr spc="132" sz="4400"/>
            </a:pPr>
            <a:r>
              <a:t>1.7. El modelo CRISP-DM para realizar un proyecto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97" y="8546733"/>
            <a:ext cx="4729803" cy="236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283" y="8815319"/>
            <a:ext cx="3895367" cy="2596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0171" y="8200035"/>
            <a:ext cx="3058297" cy="3058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57988" y="8427342"/>
            <a:ext cx="6019801" cy="300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11087" y="7430739"/>
            <a:ext cx="4315383" cy="431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5"/>
      <p:bldP build="whole" bldLvl="1" animBg="1" rev="0" advAuto="0" spid="258" grpId="1"/>
      <p:bldP build="whole" bldLvl="1" animBg="1" rev="0" advAuto="0" spid="261" grpId="4"/>
      <p:bldP build="whole" bldLvl="1" animBg="1" rev="0" advAuto="0" spid="260" grpId="3"/>
      <p:bldP build="whole" bldLvl="1" animBg="1" rev="0" advAuto="0" spid="25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65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66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67" name="MODULO 2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2</a:t>
            </a:r>
          </a:p>
        </p:txBody>
      </p:sp>
      <p:sp>
        <p:nvSpPr>
          <p:cNvPr id="268" name="2. Algoritmos de clasificación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2.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Algoritmos de clasificación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2.1. Definición y conceptos generales</a:t>
            </a:r>
          </a:p>
          <a:p>
            <a:pPr algn="l" defTabSz="233679">
              <a:defRPr spc="132" sz="4400"/>
            </a:pPr>
            <a:r>
              <a:t>2.2. Algoritmos de clasificación</a:t>
            </a:r>
          </a:p>
          <a:p>
            <a:pPr algn="l" defTabSz="233679">
              <a:defRPr spc="132" sz="4400"/>
            </a:pPr>
            <a:r>
              <a:t>2.3. Generalizaciones de algoritmos de clasificación</a:t>
            </a:r>
          </a:p>
          <a:p>
            <a:pPr algn="l" defTabSz="233679">
              <a:defRPr spc="132" sz="4400"/>
            </a:pPr>
            <a:r>
              <a:t>2.4. Medidas de precisión y error</a:t>
            </a:r>
          </a:p>
          <a:p>
            <a:pPr algn="l" defTabSz="233679">
              <a:defRPr spc="132" sz="4400"/>
            </a:pPr>
            <a:r>
              <a:t>2.5. Curva ROC</a:t>
            </a:r>
          </a:p>
          <a:p>
            <a:pPr algn="l" defTabSz="233679">
              <a:defRPr spc="132" sz="4400"/>
            </a:pPr>
            <a:r>
              <a:t>2.6. Análisis del error</a:t>
            </a:r>
          </a:p>
          <a:p>
            <a:pPr algn="l" defTabSz="233679">
              <a:defRPr spc="132" sz="4400"/>
            </a:pPr>
            <a:r>
              <a:t>2.7. Múltiples clasificadores</a:t>
            </a:r>
          </a:p>
          <a:p>
            <a:pPr algn="l" defTabSz="233679">
              <a:defRPr spc="132" sz="4400"/>
            </a:pPr>
            <a:r>
              <a:t>2.8. Aplicación con Scikit-Learn </a:t>
            </a: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1.6. Las herramientas Git y GitHub</a:t>
            </a:r>
          </a:p>
          <a:p>
            <a:pPr algn="l" defTabSz="233679">
              <a:defRPr spc="132" sz="4400"/>
            </a:pPr>
            <a:r>
              <a:t>1.7. El modelo CRISP-DM para realizar un proyecto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690" y="8207580"/>
            <a:ext cx="5698290" cy="340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5438" y="8179224"/>
            <a:ext cx="6019801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19035" y="5895798"/>
            <a:ext cx="5775388" cy="5037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3"/>
      <p:bldP build="whole" bldLvl="1" animBg="1" rev="0" advAuto="0" spid="269" grpId="1"/>
      <p:bldP build="whole" bldLvl="1" animBg="1" rev="0" advAuto="0" spid="27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74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75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76" name="MODULO 3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3</a:t>
            </a:r>
          </a:p>
        </p:txBody>
      </p:sp>
      <p:sp>
        <p:nvSpPr>
          <p:cNvPr id="277" name="3. Regresión…"/>
          <p:cNvSpPr txBox="1"/>
          <p:nvPr>
            <p:ph type="title"/>
          </p:nvPr>
        </p:nvSpPr>
        <p:spPr>
          <a:xfrm>
            <a:off x="1743009" y="2002853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3.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Regresión 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r>
              <a:t>3.1. Definición y conceptos generales</a:t>
            </a:r>
          </a:p>
          <a:p>
            <a:pPr algn="l" defTabSz="233679">
              <a:defRPr spc="132" sz="4400"/>
            </a:pPr>
            <a:r>
              <a:t>3.2. Regresión lineal</a:t>
            </a:r>
          </a:p>
          <a:p>
            <a:pPr algn="l" defTabSz="233679">
              <a:defRPr spc="132" sz="4400"/>
            </a:pPr>
            <a:r>
              <a:t>3.3. Algoritmo de Descenso por gradiente</a:t>
            </a:r>
          </a:p>
          <a:p>
            <a:pPr algn="l" defTabSz="233679">
              <a:defRPr spc="132" sz="4400"/>
            </a:pPr>
            <a:r>
              <a:t>3.4. Regresión polinómica</a:t>
            </a:r>
          </a:p>
          <a:p>
            <a:pPr algn="l" defTabSz="233679">
              <a:defRPr spc="132" sz="4400"/>
            </a:pPr>
            <a:r>
              <a:t>3.5. Curvas de aprendizaje</a:t>
            </a:r>
          </a:p>
          <a:p>
            <a:pPr algn="l" defTabSz="233679">
              <a:defRPr spc="132" sz="4400"/>
            </a:pPr>
            <a:r>
              <a:t>3.6. Modelos lineales regularizados</a:t>
            </a:r>
          </a:p>
          <a:p>
            <a:pPr algn="l" defTabSz="233679">
              <a:defRPr spc="132" sz="4400"/>
            </a:pPr>
            <a:r>
              <a:t>3.7. Regresión logística</a:t>
            </a:r>
          </a:p>
          <a:p>
            <a:pPr algn="l" defTabSz="233679">
              <a:defRPr spc="132" sz="4400"/>
            </a:pPr>
            <a:r>
              <a:t>3.8. Aplicación con Scikit-Learn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020" y="8312025"/>
            <a:ext cx="5197477" cy="343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908" y="8167384"/>
            <a:ext cx="5365096" cy="35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25828" y="7845278"/>
            <a:ext cx="7713602" cy="3898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98407" y="1039293"/>
            <a:ext cx="8517331" cy="3432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3"/>
      <p:bldP build="whole" bldLvl="1" animBg="1" rev="0" advAuto="0" spid="278" grpId="1"/>
      <p:bldP build="whole" bldLvl="1" animBg="1" rev="0" advAuto="0" spid="28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84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85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86" name="MODULO 4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4</a:t>
            </a:r>
          </a:p>
        </p:txBody>
      </p:sp>
      <p:sp>
        <p:nvSpPr>
          <p:cNvPr id="287" name="4. Arboles de decisión…"/>
          <p:cNvSpPr txBox="1"/>
          <p:nvPr>
            <p:ph type="title"/>
          </p:nvPr>
        </p:nvSpPr>
        <p:spPr>
          <a:xfrm>
            <a:off x="1775370" y="1630702"/>
            <a:ext cx="20205701" cy="6635422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4.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Arboles de decisión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r>
              <a:t>4.1. Definición y conceptos generales</a:t>
            </a:r>
          </a:p>
          <a:p>
            <a:pPr algn="l" defTabSz="233679">
              <a:defRPr spc="132" sz="4400"/>
            </a:pPr>
            <a:r>
              <a:t>4.2. Generación de arboles de decisión para regresión y clasificación</a:t>
            </a:r>
          </a:p>
          <a:p>
            <a:pPr algn="l" defTabSz="233679">
              <a:defRPr spc="132" sz="4400"/>
            </a:pPr>
            <a:r>
              <a:t>4.3. Algoritmo CART</a:t>
            </a:r>
          </a:p>
          <a:p>
            <a:pPr algn="l" defTabSz="233679">
              <a:defRPr spc="132" sz="4400"/>
            </a:pPr>
            <a:r>
              <a:t>4.4. Estrategias de podando y cultivo de árboles</a:t>
            </a:r>
          </a:p>
          <a:p>
            <a:pPr algn="l" defTabSz="233679">
              <a:defRPr spc="132" sz="4400"/>
            </a:pPr>
            <a:r>
              <a:t>4.5. Hiperparámetros de arboles</a:t>
            </a:r>
          </a:p>
          <a:p>
            <a:pPr algn="l" defTabSz="233679">
              <a:defRPr spc="132" sz="4400"/>
            </a:pPr>
            <a:r>
              <a:t>4.6. Bosques aleatorios</a:t>
            </a:r>
          </a:p>
          <a:p>
            <a:pPr algn="l" defTabSz="233679">
              <a:defRPr spc="132" sz="4400"/>
            </a:pPr>
            <a:r>
              <a:t>4.7. Algoritmo ADA</a:t>
            </a:r>
          </a:p>
          <a:p>
            <a:pPr algn="l" defTabSz="233679">
              <a:defRPr spc="132" sz="4400"/>
            </a:pPr>
            <a:r>
              <a:t>4.8. Aplicación con Scikit-Learn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2787" y="6699592"/>
            <a:ext cx="10776035" cy="5175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91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92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93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7652"/>
            <a:ext cx="24384000" cy="1116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97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98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99" name="MODULO 5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5</a:t>
            </a:r>
          </a:p>
        </p:txBody>
      </p:sp>
      <p:sp>
        <p:nvSpPr>
          <p:cNvPr id="300" name="5. Redes neuronales…"/>
          <p:cNvSpPr txBox="1"/>
          <p:nvPr>
            <p:ph type="title"/>
          </p:nvPr>
        </p:nvSpPr>
        <p:spPr>
          <a:xfrm>
            <a:off x="1823912" y="1889590"/>
            <a:ext cx="20205701" cy="6635422"/>
          </a:xfrm>
          <a:prstGeom prst="rect">
            <a:avLst/>
          </a:prstGeom>
        </p:spPr>
        <p:txBody>
          <a:bodyPr/>
          <a:lstStyle/>
          <a:p>
            <a:pPr algn="l" defTabSz="251206">
              <a:defRPr spc="141" sz="4730"/>
            </a:pPr>
            <a:r>
              <a:t>5.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Redes neuronales</a:t>
            </a:r>
          </a:p>
          <a:p>
            <a:pPr algn="l" defTabSz="251206">
              <a:defRPr spc="141" sz="4730"/>
            </a:pPr>
          </a:p>
          <a:p>
            <a:pPr algn="l" defTabSz="251206">
              <a:defRPr spc="141" sz="4730"/>
            </a:pPr>
            <a:r>
              <a:t>5.1. Perceptron</a:t>
            </a:r>
          </a:p>
          <a:p>
            <a:pPr algn="l" defTabSz="251206">
              <a:defRPr spc="141" sz="4730"/>
            </a:pPr>
            <a:r>
              <a:t>5.2. Funciones de activación</a:t>
            </a:r>
          </a:p>
          <a:p>
            <a:pPr algn="l" defTabSz="251206">
              <a:defRPr spc="141" sz="4730"/>
            </a:pPr>
            <a:r>
              <a:t>5.3. Profundidad de redes y algoritmo Backpropagation</a:t>
            </a:r>
          </a:p>
          <a:p>
            <a:pPr algn="l" defTabSz="251206">
              <a:defRPr spc="141" sz="4730"/>
            </a:pPr>
            <a:r>
              <a:t>5.4. Entrenamiento y ajuste de redes</a:t>
            </a:r>
          </a:p>
          <a:p>
            <a:pPr algn="l" defTabSz="251206">
              <a:defRPr spc="141" sz="4730"/>
            </a:pPr>
            <a:r>
              <a:t>5.5. Algoritmos de aceleramiento de redes</a:t>
            </a:r>
          </a:p>
          <a:p>
            <a:pPr algn="l" defTabSz="251206">
              <a:defRPr spc="141" sz="4730"/>
            </a:pPr>
            <a:r>
              <a:t>5.6. Aplicación con TensorFlow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1825" y="313208"/>
            <a:ext cx="8298608" cy="622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Neural Network 3D Simulation" descr="Neural Network 3D Simulation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Neural Network 3D Simulation" aiw:author="Denis Dmitriev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75687" y="426256"/>
            <a:ext cx="21632626" cy="1216835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4" fill="hold" display="0">
                  <p:stCondLst>
                    <p:cond delay="indefinite"/>
                  </p:stCondLst>
                </p:cTn>
                <p:tgtEl>
                  <p:spTgt spid="302"/>
                </p:tgtEl>
              </p:cMediaNode>
            </p:video>
            <p:seq concurrent="1" prevAc="none" nextAc="seek">
              <p:cTn id="15" evtFilter="cancelBubble" nodeType="interactiveSeq" restart="whenNotActive" fill="hold">
                <p:stCondLst>
                  <p:cond delay="0" evt="onClick">
                    <p:tgtEl>
                      <p:spTgt spid="30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2"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2"/>
      <p:bldP build="whole" bldLvl="1" animBg="1" rev="0" advAuto="0" spid="30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305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306" name="Arrigo Coen 2021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 2021</a:t>
            </a:r>
          </a:p>
        </p:txBody>
      </p:sp>
      <p:sp>
        <p:nvSpPr>
          <p:cNvPr id="307" name="Gracias por su tiemp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 por su tiempo</a:t>
            </a:r>
          </a:p>
        </p:txBody>
      </p:sp>
      <p:sp>
        <p:nvSpPr>
          <p:cNvPr id="308" name="Robots funny"/>
          <p:cNvSpPr txBox="1"/>
          <p:nvPr>
            <p:ph type="subTitle" sz="quarter" idx="1"/>
          </p:nvPr>
        </p:nvSpPr>
        <p:spPr>
          <a:xfrm>
            <a:off x="1856273" y="6747954"/>
            <a:ext cx="20205701" cy="1614554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Robots funny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199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00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01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El objetivo de este curso es preparar a los alumnos con las herramientas prácticas básicas para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62889">
              <a:defRPr spc="148" sz="4950"/>
            </a:pPr>
            <a:r>
              <a:t>El </a:t>
            </a:r>
            <a:r>
              <a:rPr>
                <a:solidFill>
                  <a:srgbClr val="9BA4FF"/>
                </a:solidFill>
              </a:rPr>
              <a:t>objetivo de este curso</a:t>
            </a:r>
            <a:r>
              <a:t> es preparar a los alumnos con las herramientas prácticas básicas para</a:t>
            </a:r>
          </a:p>
          <a:p>
            <a:pPr algn="l" defTabSz="262889">
              <a:defRPr spc="148" sz="4950"/>
            </a:pPr>
            <a:r>
              <a:t>realizar un análisis de Ciencia de Datos utilizando el software Python. </a:t>
            </a:r>
          </a:p>
          <a:p>
            <a:pPr algn="l" defTabSz="262889">
              <a:defRPr spc="148" sz="4950"/>
            </a:pPr>
          </a:p>
          <a:p>
            <a:pPr algn="l" defTabSz="262889">
              <a:defRPr spc="148" sz="4950"/>
            </a:pPr>
            <a:r>
              <a:t>En particular, se utilizarán las </a:t>
            </a:r>
            <a:r>
              <a:rPr>
                <a:solidFill>
                  <a:srgbClr val="D6BAFF"/>
                </a:solidFill>
              </a:rPr>
              <a:t>bibliotecas</a:t>
            </a:r>
            <a:r>
              <a:t> Keras, Scikit-learn y TensorFlow para el desarrollo de los proyectos.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a gráfica más aterrorizan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gráfica más aterrorizante…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07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08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09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Mejor tecnología mejora los trabajos de los caballos"/>
          <p:cNvSpPr txBox="1"/>
          <p:nvPr>
            <p:ph type="title"/>
          </p:nvPr>
        </p:nvSpPr>
        <p:spPr>
          <a:xfrm>
            <a:off x="2089150" y="1576084"/>
            <a:ext cx="6411453" cy="5930876"/>
          </a:xfrm>
          <a:prstGeom prst="rect">
            <a:avLst/>
          </a:prstGeom>
        </p:spPr>
        <p:txBody>
          <a:bodyPr/>
          <a:lstStyle>
            <a:lvl1pPr algn="l" defTabSz="327152">
              <a:defRPr spc="184" sz="6160"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</p:txBody>
      </p:sp>
      <p:pic>
        <p:nvPicPr>
          <p:cNvPr id="212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6379" y="6720474"/>
            <a:ext cx="3746527" cy="4399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1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15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16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17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9" name="Mejor tecnología mejora los trabajos de los caballos…"/>
          <p:cNvSpPr txBox="1"/>
          <p:nvPr>
            <p:ph type="title"/>
          </p:nvPr>
        </p:nvSpPr>
        <p:spPr>
          <a:xfrm>
            <a:off x="2089150" y="1576084"/>
            <a:ext cx="6411453" cy="6599395"/>
          </a:xfrm>
          <a:prstGeom prst="rect">
            <a:avLst/>
          </a:prstGeom>
        </p:spPr>
        <p:txBody>
          <a:bodyPr/>
          <a:lstStyle/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</a:t>
            </a:r>
            <a:r>
              <a:rPr strike="sngStrike">
                <a:solidFill>
                  <a:schemeClr val="accent4"/>
                </a:solidFill>
              </a:rPr>
              <a:t>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Humanos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22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23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24" name="Presentation Subtitle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6" name="Mejor tecnología mejora los trabajos de los caballos…"/>
          <p:cNvSpPr txBox="1"/>
          <p:nvPr>
            <p:ph type="title"/>
          </p:nvPr>
        </p:nvSpPr>
        <p:spPr>
          <a:xfrm>
            <a:off x="2089150" y="1576084"/>
            <a:ext cx="6411453" cy="6599395"/>
          </a:xfrm>
          <a:prstGeom prst="rect">
            <a:avLst/>
          </a:prstGeom>
        </p:spPr>
        <p:txBody>
          <a:bodyPr/>
          <a:lstStyle/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</a:t>
            </a:r>
            <a:r>
              <a:rPr strike="sngStrike">
                <a:solidFill>
                  <a:schemeClr val="accent4"/>
                </a:solidFill>
              </a:rPr>
              <a:t>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Humanos</a:t>
            </a:r>
          </a:p>
        </p:txBody>
      </p:sp>
      <p:pic>
        <p:nvPicPr>
          <p:cNvPr id="227" name="Robot built by Boston Dynamics can run and jump" descr="Robot built by Boston Dynamics can run and jump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Robot built by Boston Dynamics can run and jump" aiw:author="Guardian News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56521" y="1915874"/>
            <a:ext cx="14603271" cy="82143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4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15" evtFilter="cancelBubble" nodeType="interactiveSeq" restart="whenNotActive" fill="hold">
                <p:stCondLst>
                  <p:cond delay="0" evt="onClick">
                    <p:tgtEl>
                      <p:spTgt spid="22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7"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2"/>
      <p:bldP build="whole" bldLvl="1" animBg="1" rev="0" advAuto="0" spid="2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3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3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32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En muchos casos es imposible enseñar a una máquina todos los posibles eventos a los que se puede enfrentar…"/>
          <p:cNvSpPr txBox="1"/>
          <p:nvPr>
            <p:ph type="title"/>
          </p:nvPr>
        </p:nvSpPr>
        <p:spPr>
          <a:xfrm>
            <a:off x="1063429" y="1048205"/>
            <a:ext cx="19952753" cy="7060349"/>
          </a:xfrm>
          <a:prstGeom prst="rect">
            <a:avLst/>
          </a:prstGeom>
        </p:spPr>
        <p:txBody>
          <a:bodyPr/>
          <a:lstStyle/>
          <a:p>
            <a:pPr algn="l" defTabSz="262889">
              <a:defRPr spc="148" sz="4950"/>
            </a:pPr>
            <a:r>
              <a:t>En muchos casos es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imposible enseñar</a:t>
            </a:r>
            <a:r>
              <a:t> a una máquina todos los posibles eventos a los que se puede enfrentar</a:t>
            </a:r>
          </a:p>
          <a:p>
            <a:pPr algn="l" defTabSz="262889">
              <a:defRPr spc="148" sz="4950"/>
            </a:pPr>
            <a:r>
              <a:t>  </a:t>
            </a:r>
          </a:p>
          <a:p>
            <a:pPr algn="l" defTabSz="262889">
              <a:defRPr spc="148" sz="4950"/>
            </a:pPr>
            <a:r>
              <a:t>Pero</a:t>
            </a:r>
            <a:r>
              <a:rPr>
                <a:solidFill>
                  <a:srgbClr val="373B61"/>
                </a:solidFill>
              </a:rPr>
              <a:t> </a:t>
            </a:r>
            <a:r>
              <a:rPr>
                <a:solidFill>
                  <a:srgbClr val="9BA4FF"/>
                </a:solidFill>
              </a:rPr>
              <a:t>es posible enseñarle</a:t>
            </a:r>
            <a:r>
              <a:rPr>
                <a:solidFill>
                  <a:srgbClr val="868FFF"/>
                </a:solidFill>
              </a:rPr>
              <a:t> </a:t>
            </a:r>
            <a:r>
              <a:t>algunos </a:t>
            </a:r>
            <a:r>
              <a:rPr>
                <a:solidFill>
                  <a:schemeClr val="accent5"/>
                </a:solidFill>
              </a:rPr>
              <a:t>ejemplos</a:t>
            </a:r>
            <a:r>
              <a:t> de cómo debería actuar y también tener una función </a:t>
            </a:r>
            <a:r>
              <a:rPr>
                <a:solidFill>
                  <a:schemeClr val="accent5"/>
                </a:solidFill>
              </a:rPr>
              <a:t>CALIFICADORA</a:t>
            </a:r>
            <a:r>
              <a:t> sus acciones con respecto a estos ejemplos.</a:t>
            </a:r>
          </a:p>
        </p:txBody>
      </p:sp>
      <p:grpSp>
        <p:nvGrpSpPr>
          <p:cNvPr id="236" name="Image Gallery"/>
          <p:cNvGrpSpPr/>
          <p:nvPr/>
        </p:nvGrpSpPr>
        <p:grpSpPr>
          <a:xfrm>
            <a:off x="20221130" y="1236973"/>
            <a:ext cx="2794001" cy="3350285"/>
            <a:chOff x="0" y="0"/>
            <a:chExt cx="2794000" cy="3350284"/>
          </a:xfrm>
        </p:grpSpPr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76" r="0" b="676"/>
            <a:stretch>
              <a:fillRect/>
            </a:stretch>
          </p:blipFill>
          <p:spPr>
            <a:xfrm>
              <a:off x="0" y="0"/>
              <a:ext cx="2794000" cy="2756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Caption"/>
            <p:cNvSpPr/>
            <p:nvPr/>
          </p:nvSpPr>
          <p:spPr>
            <a:xfrm>
              <a:off x="0" y="2832378"/>
              <a:ext cx="2794000" cy="517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237" name="200.gif" descr="20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8162" y="6964377"/>
            <a:ext cx="5400457" cy="4091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40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4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42" name="Algunos avisos que hacer:"/>
          <p:cNvSpPr txBox="1"/>
          <p:nvPr>
            <p:ph type="subTitle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Algunos avisos que hacer:</a:t>
            </a:r>
          </a:p>
        </p:txBody>
      </p:sp>
      <p:sp>
        <p:nvSpPr>
          <p:cNvPr id="243" name="Canal de YouTube: https://www.youtube.com/channel/UCpd6apa8tnfZFGW5-B4nRlw…"/>
          <p:cNvSpPr txBox="1"/>
          <p:nvPr>
            <p:ph type="ctrTitle"/>
          </p:nvPr>
        </p:nvSpPr>
        <p:spPr>
          <a:xfrm>
            <a:off x="2293146" y="2497289"/>
            <a:ext cx="20205701" cy="8632575"/>
          </a:xfrm>
          <a:prstGeom prst="rect">
            <a:avLst/>
          </a:prstGeom>
        </p:spPr>
        <p:txBody>
          <a:bodyPr/>
          <a:lstStyle/>
          <a:p>
            <a:pPr marL="950736" indent="-950736" algn="l" defTabSz="286258">
              <a:buClr>
                <a:srgbClr val="5E5E5E"/>
              </a:buClr>
              <a:buSzPct val="170000"/>
              <a:buChar char="•"/>
              <a:defRPr spc="161" sz="5390"/>
            </a:pPr>
            <a:r>
              <a:t>Canal de YouTube:</a:t>
            </a:r>
            <a:br/>
            <a:r>
              <a:rPr u="sng"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  <a:hlinkClick r:id="rId2" invalidUrl="" action="" tgtFrame="" tooltip="" history="1" highlightClick="0" endSnd="0"/>
              </a:rPr>
              <a:t>https://www.youtube.com/channel/UCpd6apa8tnfZFGW5-B4nRlw</a:t>
            </a:r>
            <a:br/>
          </a:p>
          <a:p>
            <a:pPr marL="950736" indent="-950736" algn="l" defTabSz="286258">
              <a:buClr>
                <a:srgbClr val="5E5E5E"/>
              </a:buClr>
              <a:buSzPct val="170000"/>
              <a:defRPr spc="161" sz="5390"/>
            </a:pPr>
            <a:r>
              <a:t>GitHub:</a:t>
            </a:r>
            <a:br/>
            <a:r>
              <a:rPr u="sng"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  <a:hlinkClick r:id="rId3" invalidUrl="" action="" tgtFrame="" tooltip="" history="1" highlightClick="0" endSnd="0"/>
              </a:rPr>
              <a:t>https://github.com/ArrigoCoen/Curso_Ciencia_de_Datos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46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47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48" name="Algunos avisos que hacer:"/>
          <p:cNvSpPr txBox="1"/>
          <p:nvPr>
            <p:ph type="subTitle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Algunos avisos que hacer:</a:t>
            </a:r>
          </a:p>
        </p:txBody>
      </p:sp>
      <p:sp>
        <p:nvSpPr>
          <p:cNvPr id="249" name="Libros del curso: Hastie - https://link-springer-com.pbidi.unam.mx:2443/book/10.1007%2F978-0-387-84858-7 Geron - http://eds.b.ebscohost.com.pbidi.unam.mx:8080/eds/detail/detail?vid=0&amp;sid=228a252e-a5f5-465f-abe7-79e4fda75987%40sessionmgr103&amp;bdata=Jmxhbmc9"/>
          <p:cNvSpPr txBox="1"/>
          <p:nvPr>
            <p:ph type="ctrTitle"/>
          </p:nvPr>
        </p:nvSpPr>
        <p:spPr>
          <a:xfrm>
            <a:off x="1681604" y="1439487"/>
            <a:ext cx="20205701" cy="11601406"/>
          </a:xfrm>
          <a:prstGeom prst="rect">
            <a:avLst/>
          </a:prstGeom>
        </p:spPr>
        <p:txBody>
          <a:bodyPr/>
          <a:lstStyle/>
          <a:p>
            <a:pPr marL="950736" indent="-950736" algn="l" defTabSz="286258">
              <a:buClr>
                <a:srgbClr val="5E5E5E"/>
              </a:buClr>
              <a:buSzPct val="170000"/>
              <a:buChar char="•"/>
              <a:defRPr spc="161" sz="5390"/>
            </a:pPr>
            <a:r>
              <a:rPr>
                <a:solidFill>
                  <a:schemeClr val="accent2">
                    <a:hueOff val="-40273"/>
                    <a:satOff val="-12960"/>
                    <a:lumOff val="27553"/>
                  </a:schemeClr>
                </a:solidFill>
              </a:rPr>
              <a:t>Libros del curso</a:t>
            </a:r>
            <a:r>
              <a:t>:</a:t>
            </a:r>
            <a:br/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Hastie</a:t>
            </a:r>
            <a:r>
              <a:t> - </a:t>
            </a:r>
            <a:r>
              <a:rPr u="sng">
                <a:hlinkClick r:id="rId2" invalidUrl="" action="" tgtFrame="" tooltip="" history="1" highlightClick="0" endSnd="0"/>
              </a:rPr>
              <a:t>https://link-springer-com.pbidi.unam.mx:2443/book/10.1007%2F978-0-387-84858-7</a:t>
            </a:r>
            <a:br/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Geron</a:t>
            </a:r>
            <a:r>
              <a:t> - </a:t>
            </a:r>
            <a:r>
              <a:rPr u="sng">
                <a:hlinkClick r:id="rId3" invalidUrl="" action="" tgtFrame="" tooltip="" history="1" highlightClick="0" endSnd="0"/>
              </a:rPr>
              <a:t>http://eds.b.ebscohost.com.pbidi.unam.mx:8080/eds/detail/detail?vid=0&amp;sid=228a252e-a5f5-465f-abe7-79e4fda75987%40sessionmgr103&amp;bdata=Jmxhbmc9ZXMmc2l0ZT1lZHMtbGl2ZQ%3d%3d#AN=2245240&amp;db=nlebk</a:t>
            </a:r>
          </a:p>
          <a:p>
            <a:pPr marL="950736" indent="-950736" algn="l" defTabSz="286258">
              <a:buClr>
                <a:srgbClr val="5E5E5E"/>
              </a:buClr>
              <a:buSzPct val="170000"/>
              <a:defRPr spc="161" sz="5390"/>
            </a:pPr>
            <a:r>
              <a:rPr u="sng">
                <a:solidFill>
                  <a:schemeClr val="accent2">
                    <a:hueOff val="-40273"/>
                    <a:satOff val="-12960"/>
                    <a:lumOff val="27553"/>
                  </a:schemeClr>
                </a:solidFill>
                <a:hlinkClick r:id="rId4" invalidUrl="" action="" tgtFrame="" tooltip="" history="1" highlightClick="0" endSnd="0"/>
              </a:rPr>
              <a:t>Varios libros para su semestre</a:t>
            </a:r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